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</p:sldIdLst>
  <p:sldSz cx="10080625" cy="5670550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648" y="-90"/>
      </p:cViewPr>
      <p:guideLst>
        <p:guide orient="horz" pos="1786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280" cy="4385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PlaceHolder 7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280" cy="4385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4" name="PlaceHolder 5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PlaceHolder 7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280" cy="4385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4294967295"/>
          <p:cNvPicPr/>
          <p:nvPr/>
        </p:nvPicPr>
        <p:blipFill>
          <a:blip r:embed="rId14" cstate="print"/>
          <a:stretch/>
        </p:blipFill>
        <p:spPr>
          <a:xfrm>
            <a:off x="0" y="3240"/>
            <a:ext cx="10077480" cy="5664600"/>
          </a:xfrm>
          <a:prstGeom prst="rect">
            <a:avLst/>
          </a:prstGeom>
          <a:ln>
            <a:noFill/>
          </a:ln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cs-CZ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nadpisu</a:t>
            </a: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Obrázek 38"/>
          <p:cNvPicPr/>
          <p:nvPr/>
        </p:nvPicPr>
        <p:blipFill>
          <a:blip r:embed="rId14" cstate="print"/>
          <a:stretch/>
        </p:blipFill>
        <p:spPr>
          <a:xfrm>
            <a:off x="0" y="3240"/>
            <a:ext cx="10077480" cy="5664600"/>
          </a:xfrm>
          <a:prstGeom prst="rect">
            <a:avLst/>
          </a:prstGeom>
          <a:ln>
            <a:noFill/>
          </a:ln>
        </p:spPr>
      </p:pic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cs-CZ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nadpisu</a:t>
            </a: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Obrázek 77"/>
          <p:cNvPicPr/>
          <p:nvPr/>
        </p:nvPicPr>
        <p:blipFill>
          <a:blip r:embed="rId14" cstate="print"/>
          <a:stretch/>
        </p:blipFill>
        <p:spPr>
          <a:xfrm>
            <a:off x="0" y="3240"/>
            <a:ext cx="10077480" cy="5664600"/>
          </a:xfrm>
          <a:prstGeom prst="rect">
            <a:avLst/>
          </a:prstGeom>
          <a:ln>
            <a:noFill/>
          </a:ln>
        </p:spPr>
      </p:pic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cs-CZ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nadpisu</a:t>
            </a: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CustomShape 1"/>
          <p:cNvSpPr/>
          <p:nvPr/>
        </p:nvSpPr>
        <p:spPr>
          <a:xfrm>
            <a:off x="864000" y="432000"/>
            <a:ext cx="3597840" cy="4170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Posezení nad knihou 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3200" b="0" i="1" strike="noStrike" spc="-1">
                <a:solidFill>
                  <a:srgbClr val="D22B2B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Hříškov – ves mezi pěti vrchnostmi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13" name="Obrázek 312"/>
          <p:cNvPicPr/>
          <p:nvPr/>
        </p:nvPicPr>
        <p:blipFill>
          <a:blip r:embed="rId2" cstate="print"/>
          <a:stretch/>
        </p:blipFill>
        <p:spPr>
          <a:xfrm>
            <a:off x="4680000" y="590760"/>
            <a:ext cx="4533840" cy="4375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CustomShape 1"/>
          <p:cNvSpPr/>
          <p:nvPr/>
        </p:nvSpPr>
        <p:spPr>
          <a:xfrm>
            <a:off x="1296000" y="360000"/>
            <a:ext cx="7701840" cy="4170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2. část</a:t>
            </a: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Jak se žilo našim předkům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aneb Vybrané kapitoly z hříškovské historie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CustomShape 1"/>
          <p:cNvSpPr/>
          <p:nvPr/>
        </p:nvSpPr>
        <p:spPr>
          <a:xfrm>
            <a:off x="504000" y="226080"/>
            <a:ext cx="9070200" cy="94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Hříškovská specifika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4" name="CustomShape 2"/>
          <p:cNvSpPr/>
          <p:nvPr/>
        </p:nvSpPr>
        <p:spPr>
          <a:xfrm>
            <a:off x="504000" y="1326600"/>
            <a:ext cx="9070200" cy="328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 rozdělení obce do pěti částí</a:t>
            </a:r>
            <a:endParaRPr lang="cs-CZ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cs-CZ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 Buškovský statek</a:t>
            </a:r>
            <a:endParaRPr lang="cs-CZ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cs-CZ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 svobodníci</a:t>
            </a:r>
            <a:endParaRPr lang="cs-CZ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cs-CZ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 židovská komunita</a:t>
            </a:r>
            <a:endParaRPr lang="cs-CZ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CustomShape 1"/>
          <p:cNvSpPr/>
          <p:nvPr/>
        </p:nvSpPr>
        <p:spPr>
          <a:xfrm>
            <a:off x="504000" y="226080"/>
            <a:ext cx="9070200" cy="94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Záušnice z Hříškova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6" name="CustomShape 2"/>
          <p:cNvSpPr/>
          <p:nvPr/>
        </p:nvSpPr>
        <p:spPr>
          <a:xfrm>
            <a:off x="504000" y="1326600"/>
            <a:ext cx="9070200" cy="328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" name="TextovéPole 7"/>
          <p:cNvSpPr txBox="1"/>
          <p:nvPr/>
        </p:nvSpPr>
        <p:spPr>
          <a:xfrm>
            <a:off x="3528144" y="2259211"/>
            <a:ext cx="28863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Viz kniha obrázek na s. 12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Obrázek 327"/>
          <p:cNvPicPr/>
          <p:nvPr/>
        </p:nvPicPr>
        <p:blipFill>
          <a:blip r:embed="rId2" cstate="print"/>
          <a:stretch/>
        </p:blipFill>
        <p:spPr>
          <a:xfrm rot="5409600">
            <a:off x="670320" y="959040"/>
            <a:ext cx="5068080" cy="3800880"/>
          </a:xfrm>
          <a:prstGeom prst="rect">
            <a:avLst/>
          </a:prstGeom>
          <a:ln>
            <a:noFill/>
          </a:ln>
        </p:spPr>
      </p:pic>
      <p:pic>
        <p:nvPicPr>
          <p:cNvPr id="329" name="Obrázek 328"/>
          <p:cNvPicPr/>
          <p:nvPr/>
        </p:nvPicPr>
        <p:blipFill>
          <a:blip r:embed="rId3" cstate="print"/>
          <a:stretch/>
        </p:blipFill>
        <p:spPr>
          <a:xfrm rot="4800">
            <a:off x="5618160" y="542160"/>
            <a:ext cx="3123000" cy="4638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Obrázek 329"/>
          <p:cNvPicPr/>
          <p:nvPr/>
        </p:nvPicPr>
        <p:blipFill>
          <a:blip r:embed="rId2" cstate="print"/>
          <a:stretch/>
        </p:blipFill>
        <p:spPr>
          <a:xfrm>
            <a:off x="1182240" y="432000"/>
            <a:ext cx="7673760" cy="4875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Obrázek 330"/>
          <p:cNvPicPr/>
          <p:nvPr/>
        </p:nvPicPr>
        <p:blipFill>
          <a:blip r:embed="rId2" cstate="print"/>
          <a:srcRect l="1816" t="4126" r="2731" b="5030"/>
          <a:stretch/>
        </p:blipFill>
        <p:spPr>
          <a:xfrm>
            <a:off x="1008000" y="295200"/>
            <a:ext cx="8017560" cy="5039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CustomShape 1"/>
          <p:cNvSpPr/>
          <p:nvPr/>
        </p:nvSpPr>
        <p:spPr>
          <a:xfrm>
            <a:off x="504000" y="226080"/>
            <a:ext cx="9070200" cy="94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Bylo v Hříškově hradiště?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3" name="CustomShape 2"/>
          <p:cNvSpPr/>
          <p:nvPr/>
        </p:nvSpPr>
        <p:spPr>
          <a:xfrm>
            <a:off x="504000" y="1326600"/>
            <a:ext cx="9070200" cy="328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34" name="Obrázek 333"/>
          <p:cNvPicPr/>
          <p:nvPr/>
        </p:nvPicPr>
        <p:blipFill>
          <a:blip r:embed="rId2" cstate="print"/>
          <a:stretch/>
        </p:blipFill>
        <p:spPr>
          <a:xfrm>
            <a:off x="1752120" y="936000"/>
            <a:ext cx="6454080" cy="4539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CustomShape 1"/>
          <p:cNvSpPr/>
          <p:nvPr/>
        </p:nvSpPr>
        <p:spPr>
          <a:xfrm>
            <a:off x="504000" y="226080"/>
            <a:ext cx="9070200" cy="94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Nejstarší písemná zmínka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6" name="CustomShape 2"/>
          <p:cNvSpPr/>
          <p:nvPr/>
        </p:nvSpPr>
        <p:spPr>
          <a:xfrm>
            <a:off x="504000" y="1326600"/>
            <a:ext cx="9070200" cy="328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37" name="Obrázek 336"/>
          <p:cNvPicPr/>
          <p:nvPr/>
        </p:nvPicPr>
        <p:blipFill>
          <a:blip r:embed="rId2" cstate="print"/>
          <a:stretch/>
        </p:blipFill>
        <p:spPr>
          <a:xfrm>
            <a:off x="864000" y="2376000"/>
            <a:ext cx="8308080" cy="1582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CustomShape 1"/>
          <p:cNvSpPr/>
          <p:nvPr/>
        </p:nvSpPr>
        <p:spPr>
          <a:xfrm>
            <a:off x="504000" y="226080"/>
            <a:ext cx="9070200" cy="564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Nejstarší majitelé obce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9" name="CustomShape 2"/>
          <p:cNvSpPr/>
          <p:nvPr/>
        </p:nvSpPr>
        <p:spPr>
          <a:xfrm>
            <a:off x="504000" y="1326600"/>
            <a:ext cx="9070200" cy="328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 marL="432000" indent="-3222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páni ze Žerotína</a:t>
            </a:r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22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22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888000" lvl="8" indent="-2142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endParaRPr lang="cs-CZ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0" indent="-2142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drobní šlechtici s hříčem v erbu</a:t>
            </a:r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0" name="Obrázek 339"/>
          <p:cNvPicPr/>
          <p:nvPr/>
        </p:nvPicPr>
        <p:blipFill>
          <a:blip r:embed="rId2" cstate="print"/>
          <a:stretch/>
        </p:blipFill>
        <p:spPr>
          <a:xfrm>
            <a:off x="4680000" y="757800"/>
            <a:ext cx="3598200" cy="2408400"/>
          </a:xfrm>
          <a:prstGeom prst="rect">
            <a:avLst/>
          </a:prstGeom>
          <a:ln>
            <a:noFill/>
          </a:ln>
        </p:spPr>
      </p:pic>
      <p:pic>
        <p:nvPicPr>
          <p:cNvPr id="341" name="Obrázek 340"/>
          <p:cNvPicPr/>
          <p:nvPr/>
        </p:nvPicPr>
        <p:blipFill>
          <a:blip r:embed="rId3" cstate="print"/>
          <a:stretch/>
        </p:blipFill>
        <p:spPr>
          <a:xfrm>
            <a:off x="1152000" y="2585160"/>
            <a:ext cx="3367080" cy="2525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" name="Obrázek 341"/>
          <p:cNvPicPr/>
          <p:nvPr/>
        </p:nvPicPr>
        <p:blipFill>
          <a:blip r:embed="rId2" cstate="print"/>
          <a:stretch/>
        </p:blipFill>
        <p:spPr>
          <a:xfrm>
            <a:off x="832680" y="792000"/>
            <a:ext cx="8311320" cy="4093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CustomShape 1"/>
          <p:cNvSpPr/>
          <p:nvPr/>
        </p:nvSpPr>
        <p:spPr>
          <a:xfrm>
            <a:off x="2016000" y="360000"/>
            <a:ext cx="6045840" cy="4170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1. část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Jak se peče kniha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aneb Než se dostane ke čtenářům 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Obrázek 342"/>
          <p:cNvPicPr/>
          <p:nvPr/>
        </p:nvPicPr>
        <p:blipFill>
          <a:blip r:embed="rId2" cstate="print"/>
          <a:stretch/>
        </p:blipFill>
        <p:spPr>
          <a:xfrm>
            <a:off x="1656000" y="360000"/>
            <a:ext cx="7013520" cy="4902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CustomShape 1"/>
          <p:cNvSpPr/>
          <p:nvPr/>
        </p:nvSpPr>
        <p:spPr>
          <a:xfrm>
            <a:off x="504000" y="226080"/>
            <a:ext cx="9070200" cy="94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Nejstarší zobrazení na mapě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5" name="CustomShape 2"/>
          <p:cNvSpPr/>
          <p:nvPr/>
        </p:nvSpPr>
        <p:spPr>
          <a:xfrm>
            <a:off x="504000" y="1326600"/>
            <a:ext cx="9070200" cy="328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46" name="Obrázek 345"/>
          <p:cNvPicPr/>
          <p:nvPr/>
        </p:nvPicPr>
        <p:blipFill>
          <a:blip r:embed="rId2" cstate="print"/>
          <a:srcRect l="17614" r="14497"/>
          <a:stretch/>
        </p:blipFill>
        <p:spPr>
          <a:xfrm>
            <a:off x="1109160" y="952560"/>
            <a:ext cx="7889040" cy="4229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CustomShape 1"/>
          <p:cNvSpPr/>
          <p:nvPr/>
        </p:nvSpPr>
        <p:spPr>
          <a:xfrm>
            <a:off x="504000" y="226080"/>
            <a:ext cx="9070200" cy="78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Hříškov na stabilním katastru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8" name="CustomShape 2"/>
          <p:cNvSpPr/>
          <p:nvPr/>
        </p:nvSpPr>
        <p:spPr>
          <a:xfrm>
            <a:off x="504000" y="1326600"/>
            <a:ext cx="9070200" cy="328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49" name="Obrázek 348"/>
          <p:cNvPicPr/>
          <p:nvPr/>
        </p:nvPicPr>
        <p:blipFill>
          <a:blip r:embed="rId2" cstate="print"/>
          <a:stretch/>
        </p:blipFill>
        <p:spPr>
          <a:xfrm>
            <a:off x="2664000" y="813960"/>
            <a:ext cx="5110200" cy="4587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CustomShape 1"/>
          <p:cNvSpPr/>
          <p:nvPr/>
        </p:nvSpPr>
        <p:spPr>
          <a:xfrm>
            <a:off x="1440000" y="277560"/>
            <a:ext cx="7270920" cy="51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Původní místo posledního odpočinku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1" name="CustomShape 2"/>
          <p:cNvSpPr/>
          <p:nvPr/>
        </p:nvSpPr>
        <p:spPr>
          <a:xfrm>
            <a:off x="504000" y="1326600"/>
            <a:ext cx="9070200" cy="328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52" name="Obrázek 351"/>
          <p:cNvPicPr/>
          <p:nvPr/>
        </p:nvPicPr>
        <p:blipFill>
          <a:blip r:embed="rId2" cstate="print"/>
          <a:stretch/>
        </p:blipFill>
        <p:spPr>
          <a:xfrm>
            <a:off x="2232000" y="858960"/>
            <a:ext cx="5974920" cy="4480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CustomShape 1"/>
          <p:cNvSpPr/>
          <p:nvPr/>
        </p:nvSpPr>
        <p:spPr>
          <a:xfrm>
            <a:off x="504000" y="226080"/>
            <a:ext cx="4318200" cy="78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Rozdělení obce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4" name="CustomShape 2"/>
          <p:cNvSpPr/>
          <p:nvPr/>
        </p:nvSpPr>
        <p:spPr>
          <a:xfrm>
            <a:off x="504000" y="1326600"/>
            <a:ext cx="9070200" cy="328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55" name="Obrázek 354"/>
          <p:cNvPicPr/>
          <p:nvPr/>
        </p:nvPicPr>
        <p:blipFill>
          <a:blip r:embed="rId2" cstate="print"/>
          <a:stretch/>
        </p:blipFill>
        <p:spPr>
          <a:xfrm>
            <a:off x="4536000" y="216000"/>
            <a:ext cx="4102200" cy="5228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CustomShape 1"/>
          <p:cNvSpPr/>
          <p:nvPr/>
        </p:nvSpPr>
        <p:spPr>
          <a:xfrm>
            <a:off x="504000" y="226080"/>
            <a:ext cx="3742200" cy="94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Dokument vzniklý z obecní správy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57" name="Obrázek 356"/>
          <p:cNvPicPr/>
          <p:nvPr/>
        </p:nvPicPr>
        <p:blipFill>
          <a:blip r:embed="rId2" cstate="print"/>
          <a:srcRect l="23615" r="11641"/>
          <a:stretch/>
        </p:blipFill>
        <p:spPr>
          <a:xfrm>
            <a:off x="4608360" y="324720"/>
            <a:ext cx="4317840" cy="5001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CustomShape 1"/>
          <p:cNvSpPr/>
          <p:nvPr/>
        </p:nvSpPr>
        <p:spPr>
          <a:xfrm>
            <a:off x="864000" y="288000"/>
            <a:ext cx="8205840" cy="5126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 první impuls: listopad 2009</a:t>
            </a:r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1) </a:t>
            </a:r>
            <a:r>
              <a:rPr lang="cs-CZ" sz="24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pouť po českých archivech</a:t>
            </a: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od 2010 (shromažďování pramenů) </a:t>
            </a:r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Národních archiv </a:t>
            </a:r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SOA v Třeboni</a:t>
            </a:r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SOA v Litoměřicích</a:t>
            </a:r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SOkA Rakovník</a:t>
            </a:r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SOkA Louny</a:t>
            </a:r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Archiv Národního muzea  </a:t>
            </a:r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Archiv Židovského muzea</a:t>
            </a:r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Vojenský historický archiv </a:t>
            </a:r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Archiv bezpečnostních složek </a:t>
            </a:r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muzea (Louny, Žatec, Litoměřice, NM)</a:t>
            </a:r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CustomShape 1"/>
          <p:cNvSpPr/>
          <p:nvPr/>
        </p:nvSpPr>
        <p:spPr>
          <a:xfrm>
            <a:off x="936000" y="-42120"/>
            <a:ext cx="8349840" cy="497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2) </a:t>
            </a: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tvorba vlastního textu </a:t>
            </a: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– jednotlivých kapitol knihy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 dosud jediný ucelený text věnující se historii obce </a:t>
            </a:r>
            <a:r>
              <a:rPr lang="cs-CZ" sz="32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Farní osada smolnická</a:t>
            </a: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od Fr. Štědrého (3 ½ strany) 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Obrázek 316"/>
          <p:cNvPicPr/>
          <p:nvPr/>
        </p:nvPicPr>
        <p:blipFill>
          <a:blip r:embed="rId2" cstate="print"/>
          <a:srcRect l="8151" t="7581" r="13827" b="5733"/>
          <a:stretch/>
        </p:blipFill>
        <p:spPr>
          <a:xfrm rot="5424000">
            <a:off x="2548080" y="751320"/>
            <a:ext cx="5055480" cy="4212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CustomShape 1"/>
          <p:cNvSpPr/>
          <p:nvPr/>
        </p:nvSpPr>
        <p:spPr>
          <a:xfrm>
            <a:off x="792000" y="432000"/>
            <a:ext cx="8565840" cy="4170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3) </a:t>
            </a: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lektorování textu</a:t>
            </a: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(posudek odborníka)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4) </a:t>
            </a: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korektura pravopisu</a:t>
            </a: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gramatiky a stylistiky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CustomShape 1"/>
          <p:cNvSpPr/>
          <p:nvPr/>
        </p:nvSpPr>
        <p:spPr>
          <a:xfrm>
            <a:off x="1152000" y="360000"/>
            <a:ext cx="7557840" cy="4170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5) </a:t>
            </a: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reprodukce dokumentů</a:t>
            </a: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– povolení k publikování (smlouvy)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6) </a:t>
            </a: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fotografie</a:t>
            </a: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(soukromí sběratelé, místní občané)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CustomShape 1"/>
          <p:cNvSpPr/>
          <p:nvPr/>
        </p:nvSpPr>
        <p:spPr>
          <a:xfrm>
            <a:off x="1080000" y="432000"/>
            <a:ext cx="7701840" cy="4170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7) </a:t>
            </a: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výběr nakladatelství</a:t>
            </a: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- více cenových kalkulací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8) </a:t>
            </a: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sázení textu, grafika</a:t>
            </a: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– celkem 10 náhledů a následných korektur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CustomShape 1"/>
          <p:cNvSpPr/>
          <p:nvPr/>
        </p:nvSpPr>
        <p:spPr>
          <a:xfrm>
            <a:off x="792000" y="360000"/>
            <a:ext cx="8205840" cy="4170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9) </a:t>
            </a: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obálka</a:t>
            </a: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(foto z dronu)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10) </a:t>
            </a: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ISBN, titulní list, tiráž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11) </a:t>
            </a: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tisk knihy</a:t>
            </a: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(od 7. 11. do 5. 12.)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12) </a:t>
            </a:r>
            <a:r>
              <a:rPr lang="cs-CZ" sz="3200" b="0" strike="noStrike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povinné výtisky</a:t>
            </a:r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368</TotalTime>
  <Words>279</Words>
  <Application>Microsoft Office PowerPoint</Application>
  <PresentationFormat>Vlastní</PresentationFormat>
  <Paragraphs>56</Paragraphs>
  <Slides>25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3</vt:i4>
      </vt:variant>
      <vt:variant>
        <vt:lpstr>Nadpisy snímků</vt:lpstr>
      </vt:variant>
      <vt:variant>
        <vt:i4>25</vt:i4>
      </vt:variant>
    </vt:vector>
  </HeadingPairs>
  <TitlesOfParts>
    <vt:vector size="28" baseType="lpstr">
      <vt:lpstr>Office Theme</vt:lpstr>
      <vt:lpstr>Office Theme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Sunset</dc:title>
  <dc:subject/>
  <dc:creator/>
  <dc:description/>
  <cp:lastModifiedBy>Jana</cp:lastModifiedBy>
  <cp:revision>52</cp:revision>
  <dcterms:created xsi:type="dcterms:W3CDTF">2019-01-04T10:02:33Z</dcterms:created>
  <dcterms:modified xsi:type="dcterms:W3CDTF">2019-03-07T21:47:19Z</dcterms:modified>
  <dc:language>cs-CZ</dc:language>
</cp:coreProperties>
</file>